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4" r:id="rId4"/>
    <p:sldId id="265" r:id="rId5"/>
    <p:sldId id="266" r:id="rId6"/>
    <p:sldId id="267" r:id="rId7"/>
    <p:sldId id="275" r:id="rId8"/>
    <p:sldId id="276" r:id="rId9"/>
    <p:sldId id="269" r:id="rId10"/>
    <p:sldId id="260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5E89-56D3-4628-B180-459E85FA133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E4AC-AFF0-4BC5-9EB3-D2D778FBF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5E89-56D3-4628-B180-459E85FA133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E4AC-AFF0-4BC5-9EB3-D2D778FBF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5E89-56D3-4628-B180-459E85FA133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E4AC-AFF0-4BC5-9EB3-D2D778FBF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5E89-56D3-4628-B180-459E85FA133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E4AC-AFF0-4BC5-9EB3-D2D778FBF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5E89-56D3-4628-B180-459E85FA133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E4AC-AFF0-4BC5-9EB3-D2D778FBF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5E89-56D3-4628-B180-459E85FA133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E4AC-AFF0-4BC5-9EB3-D2D778FBF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5E89-56D3-4628-B180-459E85FA133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E4AC-AFF0-4BC5-9EB3-D2D778FBF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5E89-56D3-4628-B180-459E85FA133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E4AC-AFF0-4BC5-9EB3-D2D778FBF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5E89-56D3-4628-B180-459E85FA133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E4AC-AFF0-4BC5-9EB3-D2D778FBF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5E89-56D3-4628-B180-459E85FA133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E4AC-AFF0-4BC5-9EB3-D2D778FBF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5E89-56D3-4628-B180-459E85FA133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E4AC-AFF0-4BC5-9EB3-D2D778FBF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A5E89-56D3-4628-B180-459E85FA133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EE4AC-AFF0-4BC5-9EB3-D2D778FBF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im2-tub-ru.yandex.net/i?id=92080a2449e1142473d25c01274a1ca7-73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514599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Образовательная область</a:t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b="1" i="1" dirty="0" smtClean="0"/>
              <a:t>ХУДОЖЕСТВЕННО-ЭСТЕТИЧЕСОЕ РАЗВИТИЕ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4191000"/>
            <a:ext cx="7543800" cy="1828800"/>
          </a:xfrm>
        </p:spPr>
        <p:txBody>
          <a:bodyPr>
            <a:normAutofit/>
          </a:bodyPr>
          <a:lstStyle/>
          <a:p>
            <a:pPr algn="just"/>
            <a:endParaRPr lang="ru-RU" sz="2000" b="1" i="1" dirty="0"/>
          </a:p>
        </p:txBody>
      </p:sp>
      <p:pic>
        <p:nvPicPr>
          <p:cNvPr id="8" name="Рисунок 7" descr="20171117_1036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3276600"/>
            <a:ext cx="60198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2-tub-ru.yandex.net/i?id=92080a2449e1142473d25c01274a1ca7-73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Условия и средства эстетического воспитания</a:t>
            </a:r>
            <a:endParaRPr lang="ru-RU" sz="3200" b="1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3400" y="1524000"/>
            <a:ext cx="1905000" cy="2514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00600" y="1524000"/>
            <a:ext cx="1905000" cy="2514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67000" y="1524000"/>
            <a:ext cx="1905000" cy="2514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1600200"/>
            <a:ext cx="1676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Природа</a:t>
            </a:r>
          </a:p>
          <a:p>
            <a:r>
              <a:rPr lang="ru-RU" sz="1600" dirty="0" smtClean="0"/>
              <a:t>Именно в ней можно увидеть гармонию – основу красоты: разнообразие красок, форм, звуков в их сочетании. 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1524000"/>
            <a:ext cx="1828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Искусство</a:t>
            </a:r>
          </a:p>
          <a:p>
            <a:r>
              <a:rPr lang="ru-RU" sz="1600" dirty="0" smtClean="0"/>
              <a:t>(декоративно-прикладное ,музыкальное, живопись, литература, архитектура, театр)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" y="1524000"/>
            <a:ext cx="1752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Развивающая среда</a:t>
            </a:r>
          </a:p>
          <a:p>
            <a:r>
              <a:rPr lang="ru-RU" sz="1600" dirty="0" smtClean="0"/>
              <a:t>Детали эстетики быта: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Обстановка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Красота отношений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Внешний вид человека</a:t>
            </a:r>
            <a:endParaRPr lang="ru-RU" sz="16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58000" y="1447800"/>
            <a:ext cx="1905000" cy="2514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мм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858000" y="1600200"/>
            <a:ext cx="1905000" cy="16312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Художественная деятельность</a:t>
            </a:r>
          </a:p>
          <a:p>
            <a:r>
              <a:rPr lang="ru-RU" sz="1600" dirty="0" smtClean="0"/>
              <a:t>Как организованная воспитателем, так и самостоятельная</a:t>
            </a:r>
            <a:endParaRPr lang="ru-RU" sz="1600" dirty="0"/>
          </a:p>
        </p:txBody>
      </p:sp>
      <p:pic>
        <p:nvPicPr>
          <p:cNvPr id="14" name="Рисунок 13" descr="20171117_1046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191000"/>
            <a:ext cx="3733800" cy="2286000"/>
          </a:xfrm>
          <a:prstGeom prst="rect">
            <a:avLst/>
          </a:prstGeom>
        </p:spPr>
      </p:pic>
      <p:pic>
        <p:nvPicPr>
          <p:cNvPr id="15" name="Рисунок 14" descr="20171117_0953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4191000"/>
            <a:ext cx="39624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2-tub-ru.yandex.net/i?id=92080a2449e1142473d25c01274a1ca7-73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416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/>
              <a:t>Успешность художественно-эстетической деятельности </a:t>
            </a:r>
            <a:r>
              <a:rPr lang="ru-RU" dirty="0" smtClean="0"/>
              <a:t>определяется увлеченностью и способностью детей свободно использовать приобретенные знания, умения и навыки в самом процессе деятельности и находить оригинальные решения задач.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2-tub-ru.yandex.net/i?id=92080a2449e1142473d25c01274a1ca7-73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3048000"/>
          </a:xfrm>
        </p:spPr>
        <p:txBody>
          <a:bodyPr/>
          <a:lstStyle/>
          <a:p>
            <a:r>
              <a:rPr lang="ru-RU" b="1" dirty="0" smtClean="0"/>
              <a:t>СПАСИБО ЗА ВНИМАНИЕ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im2-tub-ru.yandex.net/i?id=92080a2449e1142473d25c01274a1ca7-73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57200"/>
            <a:ext cx="8229600" cy="5668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Художественно-эстетическое развитие» предполагает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развитие предпосылок ценностно-смыслового восприятия и понимания произведений искусства, мира природы;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становление эстетического отношения к окружающему миру;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формирование элементарных представлений о видах искусства;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восприятие музыки, художественной литературы, фольклора;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стимулирование сопереживания персонажам художественных произведений;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реализацию самостоятельной творческой деятельности детей (изобразительной, конструктивно-модельной, музыкальной и др.).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im2-tub-ru.yandex.net/i?id=92080a2449e1142473d25c01274a1ca7-73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229600" cy="30480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Эстетическое воспитание </a:t>
            </a:r>
            <a:r>
              <a:rPr lang="ru-RU" sz="2400" dirty="0" smtClean="0"/>
              <a:t> способствует обогащению чувственного опыта, эмоциональной сферы личности, влияет на познание действительности, повышает познавательную активность, развивает творческие способности ребенка и осуществляется в процессе ознакомления с разными видами искусства:</a:t>
            </a:r>
            <a:endParaRPr lang="ru-RU" sz="2400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762000" y="4419600"/>
            <a:ext cx="2438400" cy="1447800"/>
          </a:xfrm>
          <a:prstGeom prst="cloud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3581400" y="4343400"/>
            <a:ext cx="2514600" cy="1600200"/>
          </a:xfrm>
          <a:prstGeom prst="cloud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6096000" y="3733800"/>
            <a:ext cx="2514600" cy="1524000"/>
          </a:xfrm>
          <a:prstGeom prst="cloud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4953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Музыкального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4267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Изобразительного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4953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Словесного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im2-tub-ru.yandex.net/i?id=92080a2449e1142473d25c01274a1ca7-73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/>
              <a:t>ИЗОБРАЗИТЕЛЬНАЯ ДЕЯТЕЛЬНОСТЬ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Развивается интерес к различным видам изобразительной деятельности, совершенствование умения и навыки.</a:t>
            </a:r>
            <a:endParaRPr lang="ru-RU" sz="3200" dirty="0"/>
          </a:p>
        </p:txBody>
      </p:sp>
      <p:pic>
        <p:nvPicPr>
          <p:cNvPr id="7" name="Содержимое 6" descr="IMG-20171118-WA00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2743200"/>
            <a:ext cx="3703109" cy="3459163"/>
          </a:xfrm>
        </p:spPr>
      </p:pic>
      <p:pic>
        <p:nvPicPr>
          <p:cNvPr id="10" name="Рисунок 9" descr="IMG-20171118-WA0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2743200"/>
            <a:ext cx="38862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im2-tub-ru.yandex.net/i?id=92080a2449e1142473d25c01274a1ca7-73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/>
              <a:t>КОНСТРУКТИВНО-МОДЕЛЬНАЯ ДЕЯТЕЛЬНОСТЬ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dirty="0" smtClean="0"/>
              <a:t>Приобщение и развитие интереса к конструктивной деятельности</a:t>
            </a:r>
            <a:endParaRPr lang="ru-RU" sz="3200" dirty="0"/>
          </a:p>
        </p:txBody>
      </p:sp>
      <p:pic>
        <p:nvPicPr>
          <p:cNvPr id="8" name="Содержимое 7" descr="IMG-20171118-WA001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9" name="Содержимое 8" descr="IMG-20171118-WA000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im2-tub-ru.yandex.net/i?id=92080a2449e1142473d25c01274a1ca7-73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/>
              <a:t>МУЗЫКАЛЬНО-ХУДОЖЕСТВЕННАЯ ДЕЯТЕЛЬНОСТЬ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Приобщение к музыкальному искусству, развитие музыкальных способностей детей, развития удовлетворения, потребности в самовыражении.</a:t>
            </a:r>
            <a:endParaRPr lang="ru-RU" sz="3600" dirty="0"/>
          </a:p>
        </p:txBody>
      </p:sp>
      <p:pic>
        <p:nvPicPr>
          <p:cNvPr id="4100" name="Picture 4" descr="G:\фото сжатые\DSC_08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1" y="2974974"/>
            <a:ext cx="2971800" cy="3044825"/>
          </a:xfrm>
          <a:prstGeom prst="rect">
            <a:avLst/>
          </a:prstGeom>
          <a:noFill/>
        </p:spPr>
      </p:pic>
      <p:pic>
        <p:nvPicPr>
          <p:cNvPr id="8" name="Содержимое 7" descr="IMG-20171117-WA001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953000" y="2819400"/>
            <a:ext cx="3855508" cy="3459163"/>
          </a:xfrm>
        </p:spPr>
      </p:pic>
      <p:pic>
        <p:nvPicPr>
          <p:cNvPr id="9" name="Рисунок 8" descr="IMG-20171118-WA0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2819400"/>
            <a:ext cx="4343400" cy="3488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m2-tub-ru.yandex.net/i?id=92080a2449e1142473d25c01274a1ca7-73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Для развития художественного творчества необходимы определенные условия: 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опыт художественных впечатлений образов искусств;</a:t>
            </a:r>
          </a:p>
          <a:p>
            <a:r>
              <a:rPr lang="ru-RU" dirty="0" smtClean="0"/>
              <a:t>некоторые знания, умения в области разных видов художественной деятельности;</a:t>
            </a:r>
          </a:p>
          <a:p>
            <a:r>
              <a:rPr lang="ru-RU" dirty="0" smtClean="0"/>
              <a:t>система творческих заданий, направленных на формирование у детей способности создавать новые образы, используя для этого средства разных видов искусства;</a:t>
            </a:r>
          </a:p>
          <a:p>
            <a:r>
              <a:rPr lang="ru-RU" dirty="0" smtClean="0"/>
              <a:t>создание проблемных ситуаций, активизирующих творческое воображение;</a:t>
            </a:r>
          </a:p>
          <a:p>
            <a:r>
              <a:rPr lang="ru-RU" dirty="0" smtClean="0"/>
              <a:t>материально обогащенная среда для занятий художественной деятельностью.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im2-tub-ru.yandex.net/i?id=92080a2449e1142473d25c01274a1ca7-73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/>
              <a:t>Система работы по художественно-эстетическому развитию детей состоит из взаимосвязанных между собой компонентов: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обновление содержания образования( выбор программ и технологий);</a:t>
            </a:r>
          </a:p>
          <a:p>
            <a:r>
              <a:rPr lang="ru-RU" sz="2800" dirty="0" smtClean="0"/>
              <a:t>создание условий для художественно-эстетического воспитания и развития (кадровое, </a:t>
            </a:r>
            <a:r>
              <a:rPr lang="ru-RU" sz="2800" dirty="0" err="1" smtClean="0"/>
              <a:t>учебно</a:t>
            </a:r>
            <a:r>
              <a:rPr lang="ru-RU" sz="2800" dirty="0" smtClean="0"/>
              <a:t> - методическое обеспечение, создание предметно-развивающей среды);</a:t>
            </a:r>
          </a:p>
          <a:p>
            <a:r>
              <a:rPr lang="ru-RU" sz="2800" dirty="0" smtClean="0"/>
              <a:t>организация образовательного процесса (работа с детьми и родителями);</a:t>
            </a:r>
          </a:p>
          <a:p>
            <a:r>
              <a:rPr lang="ru-RU" sz="2800" dirty="0" smtClean="0"/>
              <a:t>координация работы с другими учреждениями и организациями.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m2-tub-ru.yandex.net/i?id=92080a2449e1142473d25c01274a1ca7-73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0"/>
            <a:ext cx="909637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/>
              <a:t>Художественно-эстетическая деятельность может осуществляться успешно, если будет</a:t>
            </a:r>
            <a:r>
              <a:rPr lang="ru-RU" sz="3200" b="1" dirty="0" smtClean="0"/>
              <a:t>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 smtClean="0"/>
              <a:t>Тесная связь с искусством.</a:t>
            </a:r>
          </a:p>
          <a:p>
            <a:r>
              <a:rPr lang="ru-RU" sz="3000" dirty="0" smtClean="0"/>
              <a:t>Индивидуальный и дифференцированный подход к детям.</a:t>
            </a:r>
          </a:p>
          <a:p>
            <a:r>
              <a:rPr lang="ru-RU" sz="3000" dirty="0" smtClean="0"/>
              <a:t>Взаимосвязь обучения и творчества, как фактор формирования творческой личности.</a:t>
            </a:r>
          </a:p>
          <a:p>
            <a:r>
              <a:rPr lang="ru-RU" sz="3000" dirty="0" smtClean="0"/>
              <a:t>Интеграция разных видов искусства и разнообразных видов художественно-творческой деятельности детей.</a:t>
            </a:r>
          </a:p>
          <a:p>
            <a:r>
              <a:rPr lang="ru-RU" sz="3000" dirty="0" smtClean="0"/>
              <a:t>Создание эстетической развивающей среды.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1477</TotalTime>
  <Words>365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Образовательная область  ХУДОЖЕСТВЕННО-ЭСТЕТИЧЕСОЕ РАЗВИТИЕ</vt:lpstr>
      <vt:lpstr>Слайд 2</vt:lpstr>
      <vt:lpstr>Эстетическое воспитание  способствует обогащению чувственного опыта, эмоциональной сферы личности, влияет на познание действительности, повышает познавательную активность, развивает творческие способности ребенка и осуществляется в процессе ознакомления с разными видами искусства:</vt:lpstr>
      <vt:lpstr>ИЗОБРАЗИТЕЛЬНАЯ ДЕЯТЕЛЬНОСТЬ Развивается интерес к различным видам изобразительной деятельности, совершенствование умения и навыки.</vt:lpstr>
      <vt:lpstr>КОНСТРУКТИВНО-МОДЕЛЬНАЯ ДЕЯТЕЛЬНОСТЬ Приобщение и развитие интереса к конструктивной деятельности</vt:lpstr>
      <vt:lpstr>МУЗЫКАЛЬНО-ХУДОЖЕСТВЕННАЯ ДЕЯТЕЛЬНОСТЬ Приобщение к музыкальному искусству, развитие музыкальных способностей детей, развития удовлетворения, потребности в самовыражении.</vt:lpstr>
      <vt:lpstr>Для развития художественного творчества необходимы определенные условия: </vt:lpstr>
      <vt:lpstr>Система работы по художественно-эстетическому развитию детей состоит из взаимосвязанных между собой компонентов:</vt:lpstr>
      <vt:lpstr>Художественно-эстетическая деятельность может осуществляться успешно, если будет:</vt:lpstr>
      <vt:lpstr>Условия и средства эстетического воспитания</vt:lpstr>
      <vt:lpstr>Успешность художественно-эстетической деятельности определяется увлеченностью и способностью детей свободно использовать приобретенные знания, умения и навыки в самом процессе деятельности и находить оригинальные решения задач. </vt:lpstr>
      <vt:lpstr>СПАСИБО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художественно-эстетического направления развития детей дошкольного возраста в ФГОС</dc:title>
  <dc:creator>Администратор</dc:creator>
  <cp:lastModifiedBy>Bell</cp:lastModifiedBy>
  <cp:revision>144</cp:revision>
  <dcterms:created xsi:type="dcterms:W3CDTF">2014-10-19T07:06:51Z</dcterms:created>
  <dcterms:modified xsi:type="dcterms:W3CDTF">2017-11-22T07:52:55Z</dcterms:modified>
</cp:coreProperties>
</file>